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6" r:id="rId3"/>
  </p:sldMasterIdLst>
  <p:notesMasterIdLst>
    <p:notesMasterId r:id="rId26"/>
  </p:notesMasterIdLst>
  <p:handoutMasterIdLst>
    <p:handoutMasterId r:id="rId27"/>
  </p:handoutMasterIdLst>
  <p:sldIdLst>
    <p:sldId id="256" r:id="rId4"/>
    <p:sldId id="264" r:id="rId5"/>
    <p:sldId id="276" r:id="rId6"/>
    <p:sldId id="334" r:id="rId7"/>
    <p:sldId id="280" r:id="rId8"/>
    <p:sldId id="281" r:id="rId9"/>
    <p:sldId id="283" r:id="rId10"/>
    <p:sldId id="282" r:id="rId11"/>
    <p:sldId id="285" r:id="rId12"/>
    <p:sldId id="284" r:id="rId13"/>
    <p:sldId id="286" r:id="rId14"/>
    <p:sldId id="287" r:id="rId15"/>
    <p:sldId id="325" r:id="rId16"/>
    <p:sldId id="327" r:id="rId17"/>
    <p:sldId id="328" r:id="rId18"/>
    <p:sldId id="329" r:id="rId19"/>
    <p:sldId id="330" r:id="rId20"/>
    <p:sldId id="331" r:id="rId21"/>
    <p:sldId id="288" r:id="rId22"/>
    <p:sldId id="332" r:id="rId23"/>
    <p:sldId id="33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5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37" autoAdjust="0"/>
  </p:normalViewPr>
  <p:slideViewPr>
    <p:cSldViewPr snapToGrid="0">
      <p:cViewPr varScale="1">
        <p:scale>
          <a:sx n="74" d="100"/>
          <a:sy n="74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C0F3B3-1823-4006-B6B8-BEA12BA814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BE26C-2099-45AE-ACA3-8E7B83AFBC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1014-3A6D-4F7F-B193-427CF7CC90A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BDAF0-EC18-414D-B9DE-DBD4ED5A8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1317-ADE7-4A9D-9495-B35EE64DD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04FE7-6999-4B9C-A2CF-1FE7B0120D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9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254C-7AE5-44F9-B023-45EE463D43A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DDF5-521F-4F2F-AABA-2225D74B15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A1F9599-EB5B-47A7-9B5E-994EB354A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86CCEA-F26C-4B3F-8908-4A6F79BF7FA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C403B-EDA8-448A-A500-C1A422F2E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127000" dist="127000" dir="10800000" algn="ctr" rotWithShape="0">
              <a:srgbClr val="000000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01D29C-03EC-4339-A795-A09B72CE232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F6C57B0-4684-4112-B6E8-72C76EDF917A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2FF2D51-E613-45C4-BEF0-AD2D23D0DA6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58EB-C709-451A-B5BD-4467A370E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tx1"/>
            </a:outerShdw>
          </a:effectLst>
        </p:spPr>
        <p:txBody>
          <a:bodyPr anchor="ctr">
            <a:noAutofit/>
          </a:bodyPr>
          <a:lstStyle>
            <a:lvl1pPr algn="ctr">
              <a:defRPr sz="9600" b="1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56BD8-B357-4C95-8679-3A4848DFA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532E60-DC98-4208-AA6B-F7B5A182755B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D06166-B0E9-46C1-AB6D-02AB05E2A2B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CD5F9A5-1349-4B7E-B378-1B8833583C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bg1">
                <a:lumMod val="95000"/>
              </a:schemeClr>
            </a:outerShdw>
          </a:effectLst>
        </p:spPr>
        <p:txBody>
          <a:bodyPr anchor="ctr">
            <a:noAutofit/>
          </a:bodyPr>
          <a:lstStyle>
            <a:lvl1pPr algn="ctr">
              <a:defRPr sz="960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60000">
                      <a:schemeClr val="tx1">
                        <a:alpha val="80000"/>
                      </a:schemeClr>
                    </a:gs>
                    <a:gs pos="85000">
                      <a:schemeClr val="tx1">
                        <a:alpha val="2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57D31C-9A37-412D-B888-3D49FC64B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508000" dist="63500" dir="10800000" algn="ctr" rotWithShape="0">
              <a:schemeClr val="bg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878EBB-43A1-439A-9E0B-B6BD6BDE2816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F07904-8690-4B7D-92FD-1C9388EDA300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249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5C4-88D4-4E7C-BB27-A9F7684DE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BBD4-A868-484C-A62E-418492E3C4D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2DAE-CC8A-4CEA-BD39-3F7C66CC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DD56-8E87-4A95-95B1-B6EAA120DF9F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4BDA-B5E9-4326-8011-7E7B599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D01C-3E9F-409E-B981-C12523D2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59C8E431-D11E-419D-96C6-405C7FC24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0A8C-42D5-402A-BD2D-EF1DDAB46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4ACF-3EA4-4EB8-A8BA-56FD58672F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ED3F-CB35-4482-A3FD-CF345C10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931-00F5-4A4C-9D7B-6CAEA82E82D5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13A5-E60A-4B42-9E5A-07EA384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312D-983E-4F88-BBBC-615F862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A86F-8C53-45E8-ACB0-5F852910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8C3B-4F77-47FD-AF6D-CF51AAC6E6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F4133-A9A5-40CC-8F08-B24161AC5A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90D13-367A-45EF-A9DD-B4C1D2D9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B62B-69DF-483A-87CF-68459EEA3049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A667-AFA9-4D02-8911-28AD8D2C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EC85B-AE5E-4412-8266-4FBCD74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A3278A54-3593-4524-8A96-46121A6C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D3D-C8E4-4E3C-9424-B395F094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344F-21A2-44F3-98D6-A1F06FBE2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039E-F7B0-42A3-BDD6-4DF035628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7AF65-F0C8-4650-BEBF-950E0D3467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F6A26-F3C9-49BC-A4FD-C35512CE2E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7F51-31AE-44D6-A541-12E24B1A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9044-E8E7-4A25-9DF6-10BAD6FBEB68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D904-52EC-40B0-98D0-34C03C94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6921F-0E3B-4711-85F7-4524507E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E181DCCD-0664-46D9-8A3D-7E6E6B944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204E-CD8F-497C-B7E8-60B02F99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5A953-C52F-4400-A3B0-F607571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3DD7-4BA9-439B-BFA9-332996B05930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6BB6A-3212-4434-935C-9A28C4B4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8A20-DE78-4122-B9DD-BFF781A4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5998BA49-E742-47D0-AD01-13E5764B7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4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0277-F7BB-453C-B812-E99BF7238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2F87-80AD-45F5-BDC2-B91869DC1F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378F7-92BB-4273-AB43-C80C1760F2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59BFD-4959-4692-A863-6D6D3C0D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AACE-19AC-42AB-BDA9-7BB601FE5A2C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C1325-85AF-472B-BE0D-AC37176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E5A7C-5A47-408B-A625-0EC416A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AFE83D1-0657-48BC-9299-C8F4E838E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C652-4C24-43FD-B2FF-76B3F765B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00EB9-9C49-4397-BE18-266DF1C5914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A8994-3544-4B42-8066-4202B0FE98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8AE64-A59F-4F48-B83A-D1E54A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0CA-7107-4EF0-A727-C147E524DB63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141B-4CEE-45B9-94B0-547B9F28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FC72-54AF-4730-9132-8237DE5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8984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D94F-B9C4-4840-9CEF-75CF02C6D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437-B65C-4935-896E-40FAA447FC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D6B1-E9D1-4E8E-93C9-E84F046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19C4-5116-45FA-9669-24621AD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741F-169D-40FC-9F75-E9E4B694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418CDA85-4363-4E54-B25B-F159F4D2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66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6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9580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39101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7E7CC1B4-6084-918D-EF6F-5F69B5513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37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3646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DA8377A3-8863-6A44-4DB0-531BDB3535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113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7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83167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049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68A1-577D-4657-907F-7599F6B0C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b="1">
                <a:latin typeface="Raleway" pitchFamily="2" charset="0"/>
              </a:defRPr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45B7-18F9-43CA-992F-38F122311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A3E4-5B2F-42EF-8768-3A0A77EF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AE5-79CA-452D-860F-41F796F03283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A9795-9AA4-43CA-B785-8645A59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4A6-B4BB-48D3-A105-9911FA9C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986446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95429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0471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332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7339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2614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50B0-C7D5-44BB-AC72-2303EC88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651-962E-4E3D-9444-A8CE3B591E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7F2C-9812-4DCC-95EA-65A64B619C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02F86-047A-4A7F-A469-BCA8714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D681-0476-411A-8A1A-90051932F921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451D-20E0-478B-A1EF-94CD0427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F8E1-4A64-447C-97F0-5ADC246A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3EE59DCC-1BC7-4BBC-B973-0FDAA5DCCB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CC8D-20CD-41A5-BA2E-1EBE939EC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297-0015-4BCF-9D8B-A54EE93975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5F7C5-B586-4E4C-9EB6-6353718BE2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14825-D5D3-4EFB-B5A5-FB49CC4305A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0F74A-FDAC-41A0-88E8-FE97E3972E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229BA-4273-4D88-96F5-6047332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1027-6185-41DC-B2AB-7D0A51D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6F78-4339-46C8-837B-7B95A13B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CB0C3455-555A-4C51-B810-DCBB2E4F0E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077-C686-4272-8F3D-44189E73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C4E3-3A62-4C1C-B64C-F9EC40C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A157-1616-4819-881E-3F4C07326AF2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E9B3-5522-4275-A451-548C71C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08B6F-406B-48DD-B084-43761B11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7634C71C-D93C-4E1B-9C38-014FF2C2C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CA5A-0F17-46D8-887F-058D4B06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EC70-6BD9-444A-9379-83E399F8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CFC2E-86AB-4F11-A1E9-4B5F8650BE1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C1C1F-9E44-4FD8-A3C0-A939A1E2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D3F09-5A80-4CD7-ADDA-57BB2E1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46F76-A098-4005-8D84-32F1EFC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0E37AD1-18A1-4006-8D7A-F36E5B89E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40DD-D1C2-4E55-82EF-0AB9D8E55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A91B15-FF6B-4A95-9196-EE07800A65D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12D1-7711-4C0E-B85D-67B6FB7115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CAF0C-476A-44A1-9A72-0AD5C672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323E-C20A-4061-9D85-31A06B52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32E4-B6C7-44DC-8409-916C371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22D6CEA-954E-4B01-83B5-1018EF4DF5E4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F7E1F5-2319-4E6F-94C3-66A4034E5B4E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3043-4958-48D7-A8D6-5CEF6F47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CAF9B-A49E-4E34-B7E0-33A9915F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24434-8E9E-4733-BDCC-65CB0364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F3F1F-8779-488A-A1CC-11BC5386C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7DA3-7897-4F2F-A747-8D8BBD01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5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DCC003C-BCEE-4A3D-B8E2-4CC0073731E6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9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D7962-AD1F-4816-A8DC-6D3D459AABE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21717-235E-44DA-BC62-B74B3E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CLIQUE PARA ADICIONAR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2871-C83C-4FE9-A6FA-D35B57B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6089-AD53-4FE0-89FA-2267C52D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D0B2-E5E1-42CD-BB6B-8104968BDBC8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BD00E-372B-4627-849D-FE5D7DBAF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C9D3-BF68-4821-B423-12964E740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40EBE3-17FE-4427-BF1E-90B69F31C9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D77DA895-36F1-DC57-ED21-FD2D73778501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D4B2D9B-BF81-EDE9-FAA9-36F6C6387721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5091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Inatel</a:t>
            </a:r>
            <a:r>
              <a:rPr lang="pt-BR" dirty="0"/>
              <a:t> </a:t>
            </a:r>
            <a:r>
              <a:rPr lang="pt-BR" dirty="0" err="1"/>
              <a:t>cas@viva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573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01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26320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Crie uma nova planilha, como na imagem ao lado.</a:t>
            </a:r>
          </a:p>
          <a:p>
            <a:pPr algn="just"/>
            <a:r>
              <a:rPr lang="pt-BR" dirty="0"/>
              <a:t>Na nossa aba, insira o texto, como a baixo.</a:t>
            </a:r>
          </a:p>
          <a:p>
            <a:pPr algn="just"/>
            <a:r>
              <a:rPr lang="pt-BR" dirty="0"/>
              <a:t>Aplique as formatações :</a:t>
            </a:r>
          </a:p>
          <a:p>
            <a:pPr lvl="1" algn="just"/>
            <a:r>
              <a:rPr lang="pt-BR" dirty="0"/>
              <a:t>1. Aplicar bordas</a:t>
            </a:r>
          </a:p>
          <a:p>
            <a:pPr lvl="1" algn="just"/>
            <a:r>
              <a:rPr lang="pt-BR" dirty="0"/>
              <a:t>2. Colocar negrito e centralizar a primeira linha</a:t>
            </a:r>
          </a:p>
          <a:p>
            <a:pPr lvl="1" algn="just"/>
            <a:r>
              <a:rPr lang="pt-BR" dirty="0"/>
              <a:t>3. Selecione as células com valores de data</a:t>
            </a:r>
          </a:p>
          <a:p>
            <a:pPr lvl="2" algn="just"/>
            <a:r>
              <a:rPr lang="pt-BR" dirty="0"/>
              <a:t>3.1 Formato do número &gt; Data abreviada</a:t>
            </a:r>
          </a:p>
          <a:p>
            <a:pPr lvl="1" algn="just"/>
            <a:r>
              <a:rPr lang="pt-BR" dirty="0"/>
              <a:t>4. Selecione as células com valores monetários</a:t>
            </a:r>
          </a:p>
          <a:p>
            <a:pPr lvl="2" algn="just"/>
            <a:r>
              <a:rPr lang="pt-BR" dirty="0"/>
              <a:t>4.1 Formato do número &gt; Moeda</a:t>
            </a:r>
          </a:p>
          <a:p>
            <a:pPr lvl="1" algn="just"/>
            <a:r>
              <a:rPr lang="pt-BR" dirty="0"/>
              <a:t>5. Resultado: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573E00-90BB-4070-9FD8-9148DF63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11806"/>
            <a:ext cx="2267266" cy="1457528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7EE3CBB8-1893-4E31-9EA5-049F73D69C1D}"/>
              </a:ext>
            </a:extLst>
          </p:cNvPr>
          <p:cNvSpPr/>
          <p:nvPr/>
        </p:nvSpPr>
        <p:spPr>
          <a:xfrm>
            <a:off x="10319656" y="2481942"/>
            <a:ext cx="174172" cy="40640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D2C59A-C010-432D-81C4-25F3AE67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48" y="4179998"/>
            <a:ext cx="3558969" cy="2040475"/>
          </a:xfrm>
          <a:prstGeom prst="rect">
            <a:avLst/>
          </a:prstGeom>
        </p:spPr>
      </p:pic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3F0179C0-8A3D-4E06-BB22-8168952A028E}"/>
              </a:ext>
            </a:extLst>
          </p:cNvPr>
          <p:cNvCxnSpPr>
            <a:endCxn id="8" idx="1"/>
          </p:cNvCxnSpPr>
          <p:nvPr/>
        </p:nvCxnSpPr>
        <p:spPr>
          <a:xfrm flipV="1">
            <a:off x="3294743" y="5200236"/>
            <a:ext cx="4670005" cy="663535"/>
          </a:xfrm>
          <a:prstGeom prst="bentConnector3">
            <a:avLst>
              <a:gd name="adj1" fmla="val 928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Preenchimento automático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70629" y="1825625"/>
            <a:ext cx="8683171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Em nova planilha…</a:t>
            </a:r>
          </a:p>
          <a:p>
            <a:pPr algn="just"/>
            <a:r>
              <a:rPr lang="pt-BR" dirty="0"/>
              <a:t>Insira dois números seguidos, um abaixo do outro, os selecione e então arraste para baixo, usando o quadradinho verde.</a:t>
            </a:r>
          </a:p>
          <a:p>
            <a:pPr algn="just"/>
            <a:r>
              <a:rPr lang="pt-BR" dirty="0"/>
              <a:t>Ao digitar um valor em uma célula e arrastá-lo para baixo ou para o lado, o preenchimento automático identifica o padrão dos dados e preenche automaticamente as células subsequentes com valores incrementados ou baseados em uma série lógica.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8E3547-0C38-4294-8091-C80E679E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0" y="1825625"/>
            <a:ext cx="1840883" cy="42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Tabuada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723743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Em nova planilha…</a:t>
            </a:r>
          </a:p>
          <a:p>
            <a:pPr algn="just"/>
            <a:r>
              <a:rPr lang="pt-BR" dirty="0"/>
              <a:t>Preencha a tabela de 1 a 10 e então, ao lado do número 1:</a:t>
            </a:r>
          </a:p>
          <a:p>
            <a:pPr lvl="1" algn="just"/>
            <a:r>
              <a:rPr lang="pt-BR" dirty="0"/>
              <a:t>Insira “=“ (é assim que iniciamos uma fórmula).</a:t>
            </a:r>
          </a:p>
          <a:p>
            <a:pPr lvl="1" algn="just"/>
            <a:r>
              <a:rPr lang="pt-BR" dirty="0"/>
              <a:t>Clique na célula onde está o número 1.</a:t>
            </a:r>
          </a:p>
          <a:p>
            <a:pPr lvl="1" algn="just"/>
            <a:r>
              <a:rPr lang="pt-BR" dirty="0"/>
              <a:t>Escreva “*7”.</a:t>
            </a:r>
          </a:p>
          <a:p>
            <a:pPr lvl="1" algn="just"/>
            <a:r>
              <a:rPr lang="pt-BR" dirty="0"/>
              <a:t>Arraste, como fez na primeira coluna.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373409-B831-45DB-AE4D-73EE3FCE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90" y="1631499"/>
            <a:ext cx="2171563" cy="9567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F32355-BDBA-47D4-B8F2-E4895917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178" y="3776871"/>
            <a:ext cx="1600423" cy="24477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2F93FD-F07B-49B9-81A5-954B1E44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977" y="3776871"/>
            <a:ext cx="1972128" cy="1091714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37F5D8E-B418-40FD-9548-1181AFCE5614}"/>
              </a:ext>
            </a:extLst>
          </p:cNvPr>
          <p:cNvSpPr txBox="1">
            <a:spLocks/>
          </p:cNvSpPr>
          <p:nvPr/>
        </p:nvSpPr>
        <p:spPr>
          <a:xfrm>
            <a:off x="7803578" y="2588202"/>
            <a:ext cx="4114799" cy="1133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500" dirty="0"/>
              <a:t>Clique no último preenchido. Veja como o valor mudou, ou melhor, se adequou! 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A984088D-2C4F-43C2-ADAE-1E141C1F655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632601" y="4868585"/>
            <a:ext cx="1214440" cy="11784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E217A5-917A-42BE-9F0F-24C4476E431D}"/>
              </a:ext>
            </a:extLst>
          </p:cNvPr>
          <p:cNvSpPr/>
          <p:nvPr/>
        </p:nvSpPr>
        <p:spPr>
          <a:xfrm>
            <a:off x="7678058" y="1496564"/>
            <a:ext cx="4240319" cy="480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r>
              <a:rPr lang="pt-BR" dirty="0"/>
              <a:t>No Microsoft Excel, fórmulas são expressões matemáticas ou lógicas usadas para realizar cálculos.</a:t>
            </a:r>
          </a:p>
          <a:p>
            <a:r>
              <a:rPr lang="pt-BR" dirty="0"/>
              <a:t>As fórmulas começam com o sinal de igual (=) e podem conter referências a células, operadores e funções.</a:t>
            </a:r>
          </a:p>
          <a:p>
            <a:r>
              <a:rPr lang="pt-BR" dirty="0"/>
              <a:t>Na pasta de trabalho há algumas fórmulas já definidas: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220260-3995-427D-A5B5-F9721883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4368747"/>
            <a:ext cx="1186980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Soma (Adição):</a:t>
            </a:r>
          </a:p>
          <a:p>
            <a:endParaRPr lang="pt-BR" dirty="0"/>
          </a:p>
          <a:p>
            <a:r>
              <a:rPr lang="pt-BR" dirty="0"/>
              <a:t>Exemplo: =A1 + B1</a:t>
            </a:r>
          </a:p>
          <a:p>
            <a:pPr marL="0" indent="0">
              <a:buNone/>
            </a:pPr>
            <a:r>
              <a:rPr lang="pt-BR" dirty="0"/>
              <a:t>Esta fórmula soma o conteúdo das células A1 e B1.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E437B2-2B47-4672-9887-1C8EC7E8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4033383"/>
            <a:ext cx="2814222" cy="14820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B9934D-40EF-4B21-AD81-6FDB294D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37" y="4033383"/>
            <a:ext cx="2690233" cy="148204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BB02A-B734-4ABB-B8D9-79ABFC5EEE00}"/>
              </a:ext>
            </a:extLst>
          </p:cNvPr>
          <p:cNvSpPr/>
          <p:nvPr/>
        </p:nvSpPr>
        <p:spPr>
          <a:xfrm>
            <a:off x="5094514" y="4586514"/>
            <a:ext cx="1001486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3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682D3EA-3EFD-44DB-ACB0-A43D23E83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0"/>
          <a:stretch/>
        </p:blipFill>
        <p:spPr>
          <a:xfrm>
            <a:off x="6536607" y="4017279"/>
            <a:ext cx="2694478" cy="14820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EE3EA8-62AB-4170-B85A-256CEBF72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8"/>
          <a:stretch/>
        </p:blipFill>
        <p:spPr>
          <a:xfrm>
            <a:off x="1959429" y="4017279"/>
            <a:ext cx="2694478" cy="14820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Subtração:</a:t>
            </a:r>
          </a:p>
          <a:p>
            <a:endParaRPr lang="pt-BR" dirty="0"/>
          </a:p>
          <a:p>
            <a:r>
              <a:rPr lang="pt-BR" dirty="0"/>
              <a:t>Exemplo: =C2 - D2</a:t>
            </a:r>
          </a:p>
          <a:p>
            <a:pPr marL="0" indent="0">
              <a:buNone/>
            </a:pPr>
            <a:r>
              <a:rPr lang="pt-BR" dirty="0"/>
              <a:t>Subtrai o valor de D2 do valor em C2.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BB02A-B734-4ABB-B8D9-79ABFC5EEE00}"/>
              </a:ext>
            </a:extLst>
          </p:cNvPr>
          <p:cNvSpPr/>
          <p:nvPr/>
        </p:nvSpPr>
        <p:spPr>
          <a:xfrm>
            <a:off x="5094514" y="4586514"/>
            <a:ext cx="1001486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6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0CCB7A-6A86-4450-96B2-7A6CBB772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1"/>
          <a:stretch/>
        </p:blipFill>
        <p:spPr>
          <a:xfrm>
            <a:off x="2685143" y="4015689"/>
            <a:ext cx="2273564" cy="14820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Multiplicação:</a:t>
            </a:r>
          </a:p>
          <a:p>
            <a:endParaRPr lang="pt-BR" dirty="0"/>
          </a:p>
          <a:p>
            <a:r>
              <a:rPr lang="pt-BR" dirty="0"/>
              <a:t>Exemplo: =E3 * F3</a:t>
            </a:r>
          </a:p>
          <a:p>
            <a:pPr marL="0" indent="0">
              <a:buNone/>
            </a:pPr>
            <a:r>
              <a:rPr lang="pt-BR" dirty="0"/>
              <a:t>Multiplica os valores em E3 e F3.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BB02A-B734-4ABB-B8D9-79ABFC5EEE00}"/>
              </a:ext>
            </a:extLst>
          </p:cNvPr>
          <p:cNvSpPr/>
          <p:nvPr/>
        </p:nvSpPr>
        <p:spPr>
          <a:xfrm>
            <a:off x="5094514" y="4586514"/>
            <a:ext cx="1001486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7C3392-FD61-4530-B847-3AC6FE851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90"/>
          <a:stretch/>
        </p:blipFill>
        <p:spPr>
          <a:xfrm>
            <a:off x="6231807" y="4015689"/>
            <a:ext cx="2273564" cy="14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Divisão:</a:t>
            </a:r>
          </a:p>
          <a:p>
            <a:endParaRPr lang="pt-BR" dirty="0"/>
          </a:p>
          <a:p>
            <a:r>
              <a:rPr lang="pt-BR" dirty="0"/>
              <a:t>Exemplo: =G4 / H4</a:t>
            </a:r>
          </a:p>
          <a:p>
            <a:pPr marL="0" indent="0">
              <a:buNone/>
            </a:pPr>
            <a:r>
              <a:rPr lang="pt-BR" dirty="0"/>
              <a:t>Divide o valor em G4 pelo valor em H4.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BB02A-B734-4ABB-B8D9-79ABFC5EEE00}"/>
              </a:ext>
            </a:extLst>
          </p:cNvPr>
          <p:cNvSpPr/>
          <p:nvPr/>
        </p:nvSpPr>
        <p:spPr>
          <a:xfrm>
            <a:off x="5196115" y="4587977"/>
            <a:ext cx="1001486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855303-11DD-41D4-B650-A336B9163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03"/>
          <a:stretch/>
        </p:blipFill>
        <p:spPr>
          <a:xfrm>
            <a:off x="2656115" y="4033383"/>
            <a:ext cx="2462323" cy="18363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9123AE-4BEA-45EF-8F55-767DA39ED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5"/>
          <a:stretch/>
        </p:blipFill>
        <p:spPr>
          <a:xfrm>
            <a:off x="6289794" y="4033384"/>
            <a:ext cx="2528424" cy="18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Porcentagem:</a:t>
            </a:r>
          </a:p>
          <a:p>
            <a:endParaRPr lang="pt-BR" dirty="0"/>
          </a:p>
          <a:p>
            <a:r>
              <a:rPr lang="pt-BR" dirty="0"/>
              <a:t>Exemplo: =I5 * 10%</a:t>
            </a:r>
          </a:p>
          <a:p>
            <a:pPr marL="0" indent="0">
              <a:buNone/>
            </a:pPr>
            <a:r>
              <a:rPr lang="pt-BR" dirty="0"/>
              <a:t>Calcula 10% do valor em I5.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BB02A-B734-4ABB-B8D9-79ABFC5EEE00}"/>
              </a:ext>
            </a:extLst>
          </p:cNvPr>
          <p:cNvSpPr/>
          <p:nvPr/>
        </p:nvSpPr>
        <p:spPr>
          <a:xfrm>
            <a:off x="5588000" y="4587977"/>
            <a:ext cx="1001486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55206-1B1B-406C-B416-6696C97F8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2"/>
          <a:stretch/>
        </p:blipFill>
        <p:spPr>
          <a:xfrm>
            <a:off x="3733696" y="4028959"/>
            <a:ext cx="1652212" cy="19509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91255B-5B93-4C12-972A-79AAED70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78" b="4023"/>
          <a:stretch/>
        </p:blipFill>
        <p:spPr>
          <a:xfrm>
            <a:off x="6791578" y="4028958"/>
            <a:ext cx="165221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Prático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Agora é a sua vez! Vamos realizar alguns exercícios práticos para consolidar o conhecimento adquirido sobre as fórmulas.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Acesse a planilha pelo </a:t>
            </a:r>
            <a:r>
              <a:rPr lang="pt-BR"/>
              <a:t>link: </a:t>
            </a:r>
            <a:endParaRPr lang="pt-BR" dirty="0"/>
          </a:p>
          <a:p>
            <a:pPr algn="just"/>
            <a:r>
              <a:rPr lang="pt-BR" dirty="0"/>
              <a:t>Faça o download.</a:t>
            </a:r>
          </a:p>
          <a:p>
            <a:pPr algn="just"/>
            <a:r>
              <a:rPr lang="pt-BR" dirty="0"/>
              <a:t>Coloque o nome “Aula 1 – Exercício Prático”.</a:t>
            </a:r>
          </a:p>
          <a:p>
            <a:pPr algn="just"/>
            <a:r>
              <a:rPr lang="pt-BR" dirty="0"/>
              <a:t>Salve o arquivo.</a:t>
            </a:r>
          </a:p>
        </p:txBody>
      </p:sp>
    </p:spTree>
    <p:extLst>
      <p:ext uri="{BB962C8B-B14F-4D97-AF65-F5344CB8AC3E}">
        <p14:creationId xmlns:p14="http://schemas.microsoft.com/office/powerpoint/2010/main" val="12875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>
          <a:xfrm>
            <a:off x="924791" y="2382581"/>
            <a:ext cx="9966484" cy="1347755"/>
          </a:xfrm>
        </p:spPr>
        <p:txBody>
          <a:bodyPr>
            <a:noAutofit/>
          </a:bodyPr>
          <a:lstStyle/>
          <a:p>
            <a:r>
              <a:rPr lang="pt-BR" sz="4000" dirty="0"/>
              <a:t>Aula 1: Formatação / Introdução a fórmulas</a:t>
            </a:r>
          </a:p>
          <a:p>
            <a:r>
              <a:rPr lang="pt-BR" sz="4000" dirty="0"/>
              <a:t>Excel</a:t>
            </a:r>
          </a:p>
        </p:txBody>
      </p:sp>
      <p:pic>
        <p:nvPicPr>
          <p:cNvPr id="8" name="Picture 2" descr="menino do lado de uma planilha do excel online grátis">
            <a:extLst>
              <a:ext uri="{FF2B5EF4-FFF2-40B4-BE49-F238E27FC236}">
                <a16:creationId xmlns:a16="http://schemas.microsoft.com/office/drawing/2014/main" id="{F5D53800-51FA-49DE-9F71-A4C654B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FB8C7"/>
              </a:clrFrom>
              <a:clrTo>
                <a:srgbClr val="AFB8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3088" y="2774120"/>
            <a:ext cx="4111171" cy="41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Prático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Usando as fórmulas que vimos nessa aula, respondam as perguntas que estão na mesma planilha. As fórmulas podem ser inseridas onde indica a seta.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40F5B2-3464-4B04-B6D7-DB6C242D9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29"/>
          <a:stretch/>
        </p:blipFill>
        <p:spPr>
          <a:xfrm>
            <a:off x="2637907" y="3213898"/>
            <a:ext cx="6916183" cy="2170902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968310CB-CA1E-49EF-BCDE-9904055F0A15}"/>
              </a:ext>
            </a:extLst>
          </p:cNvPr>
          <p:cNvSpPr/>
          <p:nvPr/>
        </p:nvSpPr>
        <p:spPr>
          <a:xfrm>
            <a:off x="8766629" y="2873829"/>
            <a:ext cx="304800" cy="72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51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580921-0148-451D-9E83-12423611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84" y="2574369"/>
            <a:ext cx="9886232" cy="2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Dúvidas??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19" y="1731963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34925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dirty="0"/>
              <a:t>Excel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731963"/>
            <a:ext cx="10353675" cy="969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O Microsoft Excel é um software utilizado para elaboração, edição e gerenciamento de planilhas eletrônicas. Este software permite a criação e organização de dados a partir da criação e edição de planilhas onde os dados principais a serem trabalhados são números.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016D647-BA31-4536-9CAB-443BFBEB619F}"/>
              </a:ext>
            </a:extLst>
          </p:cNvPr>
          <p:cNvSpPr txBox="1">
            <a:spLocks/>
          </p:cNvSpPr>
          <p:nvPr/>
        </p:nvSpPr>
        <p:spPr>
          <a:xfrm>
            <a:off x="838200" y="3570515"/>
            <a:ext cx="7772400" cy="96996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pt-BR" dirty="0"/>
              <a:t>As planilhas são constituídas por células organizadas em linhas e colunas. É um programa dinâmico, com interface atrativa e muitos recursos para o usuário.</a:t>
            </a:r>
          </a:p>
        </p:txBody>
      </p:sp>
      <p:pic>
        <p:nvPicPr>
          <p:cNvPr id="2054" name="Picture 6" descr="Ilustração do conceito de planilhas">
            <a:extLst>
              <a:ext uri="{FF2B5EF4-FFF2-40B4-BE49-F238E27FC236}">
                <a16:creationId xmlns:a16="http://schemas.microsoft.com/office/drawing/2014/main" id="{66E41C4F-A818-409B-908F-F9F9CDDD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189" y="4018189"/>
            <a:ext cx="2839811" cy="28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16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98301-A913-4B61-A7E4-47F422E6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Microsoft Excel 2010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39901-A8E4-4E27-961C-8F6109AA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lang="pt-BR" dirty="0"/>
              <a:t>Nesse curso, vamos utilizar o Excel 2010</a:t>
            </a:r>
          </a:p>
          <a:p>
            <a:r>
              <a:rPr lang="pt-BR" dirty="0"/>
              <a:t>Para </a:t>
            </a:r>
            <a:r>
              <a:rPr lang="pt-BR" dirty="0" err="1"/>
              <a:t>utilizálo</a:t>
            </a:r>
            <a:r>
              <a:rPr lang="pt-BR" dirty="0"/>
              <a:t> siga os seguintes passos:</a:t>
            </a:r>
          </a:p>
          <a:p>
            <a:r>
              <a:rPr lang="pt-BR" dirty="0"/>
              <a:t>Menu Iniciar – Microsoft Office – Microsoft Excel 2010</a:t>
            </a:r>
          </a:p>
          <a:p>
            <a:pPr marL="36900" indent="0">
              <a:buNone/>
            </a:pP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7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5</a:t>
            </a:fld>
            <a:endParaRPr lang="en-US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801B260-D970-AD34-2887-FC89C48C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92"/>
            <a:ext cx="12168150" cy="64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Células, colunas e linhas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 planilha tem várias células, que são “blocos”, uns em cima de outros, uns ao lado dos outros…</a:t>
            </a:r>
          </a:p>
          <a:p>
            <a:pPr algn="just"/>
            <a:r>
              <a:rPr lang="pt-BR" dirty="0"/>
              <a:t>Cada bloco está em uma linha e em uma coluna.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6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58FA2-FCC0-455B-BABE-222F14BD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66" y="3260273"/>
            <a:ext cx="4162134" cy="299765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38AF810-386A-4ECE-9406-6C41989EF14D}"/>
              </a:ext>
            </a:extLst>
          </p:cNvPr>
          <p:cNvSpPr txBox="1">
            <a:spLocks/>
          </p:cNvSpPr>
          <p:nvPr/>
        </p:nvSpPr>
        <p:spPr>
          <a:xfrm>
            <a:off x="838199" y="3422874"/>
            <a:ext cx="623025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No caso ao lado, nossa célula se chama B3, pois está na coluna B e na linha 3!</a:t>
            </a:r>
          </a:p>
        </p:txBody>
      </p:sp>
    </p:spTree>
    <p:extLst>
      <p:ext uri="{BB962C8B-B14F-4D97-AF65-F5344CB8AC3E}">
        <p14:creationId xmlns:p14="http://schemas.microsoft.com/office/powerpoint/2010/main" val="12252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Os seguintes ícones fazem, respectivamente: </a:t>
            </a:r>
          </a:p>
          <a:p>
            <a:pPr marL="0" indent="0" algn="just">
              <a:buNone/>
            </a:pPr>
            <a:r>
              <a:rPr lang="pt-BR" dirty="0"/>
              <a:t>   Inserir bordas. Pintar a célula. Mesclar células.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Como no Power Point e no Word, também podemos editar texto. A seguir temos, respectivamente:</a:t>
            </a:r>
          </a:p>
          <a:p>
            <a:pPr marL="0" indent="0" algn="just">
              <a:buNone/>
            </a:pPr>
            <a:r>
              <a:rPr lang="pt-BR" dirty="0"/>
              <a:t>   Fonte. Tamanho da fonte. Negrito. Cor do texto.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92B3C51-8E9D-45CE-AAE0-E54C4E51C0F0}"/>
              </a:ext>
            </a:extLst>
          </p:cNvPr>
          <p:cNvGrpSpPr/>
          <p:nvPr/>
        </p:nvGrpSpPr>
        <p:grpSpPr>
          <a:xfrm>
            <a:off x="8153400" y="1911812"/>
            <a:ext cx="2208104" cy="708016"/>
            <a:chOff x="7158146" y="1557769"/>
            <a:chExt cx="1281005" cy="38733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1B9492F-1280-4FD7-9CEF-B5C9F04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8146" y="1557769"/>
              <a:ext cx="876422" cy="38105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5A6CBF3-A0AC-4E84-8093-59713517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569" y="1558913"/>
              <a:ext cx="404582" cy="38619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31300FA-D616-4BAA-B1A9-75C765B9414E}"/>
              </a:ext>
            </a:extLst>
          </p:cNvPr>
          <p:cNvGrpSpPr/>
          <p:nvPr/>
        </p:nvGrpSpPr>
        <p:grpSpPr>
          <a:xfrm>
            <a:off x="4349790" y="4845712"/>
            <a:ext cx="3492419" cy="696530"/>
            <a:chOff x="4660981" y="5417456"/>
            <a:chExt cx="2524477" cy="37152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7B7E587-3440-4F60-BE64-BE6E90F1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981" y="5417456"/>
              <a:ext cx="2086266" cy="37152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82E44EC-E5DC-4EA4-8218-D9E4DA6F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7247" y="5417456"/>
              <a:ext cx="438211" cy="37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5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em células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Clique na célula e escreva, é assim que insere texto na planilha.</a:t>
            </a:r>
          </a:p>
          <a:p>
            <a:pPr algn="just"/>
            <a:r>
              <a:rPr lang="pt-BR" dirty="0"/>
              <a:t>Insira o texto, como na imagem ao lado, em sua planilha.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Vamos, então:</a:t>
            </a:r>
          </a:p>
          <a:p>
            <a:pPr lvl="1" algn="just"/>
            <a:r>
              <a:rPr lang="pt-BR" dirty="0"/>
              <a:t>Mesclar as duas células para o título.</a:t>
            </a:r>
          </a:p>
          <a:p>
            <a:pPr lvl="1" algn="just"/>
            <a:r>
              <a:rPr lang="pt-BR" dirty="0"/>
              <a:t>Inserir bordas em toda a tabela.</a:t>
            </a:r>
          </a:p>
          <a:p>
            <a:pPr lvl="1" algn="just"/>
            <a:r>
              <a:rPr lang="pt-BR" dirty="0"/>
              <a:t>Aplicar negrito ao título e no total.</a:t>
            </a:r>
          </a:p>
          <a:p>
            <a:pPr lvl="1" algn="just"/>
            <a:r>
              <a:rPr lang="pt-BR" dirty="0"/>
              <a:t>E então deve ficar como na imagem ao lado.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8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E02698-22DF-46AB-B2FE-91AADFB37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371" y="1805899"/>
            <a:ext cx="2744799" cy="18687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2350A6-D181-447E-9A2C-EA4A4CC2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370" y="4216629"/>
            <a:ext cx="2834319" cy="20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Formatos de números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As funções a seguir, fazem, respectivamente:</a:t>
            </a:r>
          </a:p>
          <a:p>
            <a:pPr lvl="1" algn="just"/>
            <a:r>
              <a:rPr lang="pt-BR" dirty="0"/>
              <a:t>Formatar como valor monetário (Contábil).</a:t>
            </a:r>
          </a:p>
          <a:p>
            <a:pPr lvl="1" algn="just"/>
            <a:r>
              <a:rPr lang="pt-BR" dirty="0"/>
              <a:t>Aumentar casas decimais.</a:t>
            </a:r>
          </a:p>
          <a:p>
            <a:pPr lvl="1" algn="just"/>
            <a:r>
              <a:rPr lang="pt-BR" dirty="0"/>
              <a:t>Diminuir casas decimais.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C28B8B-CF60-4804-9788-C23AB6ED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19" y="3834759"/>
            <a:ext cx="3228818" cy="1168526"/>
          </a:xfrm>
          <a:prstGeom prst="rect">
            <a:avLst/>
          </a:prstGeom>
        </p:spPr>
      </p:pic>
      <p:pic>
        <p:nvPicPr>
          <p:cNvPr id="38914" name="Picture 2" descr="Vetor bonito astronauta cavalgando porco com moeda de ouro ícone dos desenhos animados ilustração vetorial ciência finanças isolado">
            <a:extLst>
              <a:ext uri="{FF2B5EF4-FFF2-40B4-BE49-F238E27FC236}">
                <a16:creationId xmlns:a16="http://schemas.microsoft.com/office/drawing/2014/main" id="{73C1333D-D436-4E87-9A8C-711B3165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0FFE2"/>
              </a:clrFrom>
              <a:clrTo>
                <a:srgbClr val="C0FF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465" y="2676975"/>
            <a:ext cx="3761469" cy="376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atel cas@viv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atel cas@viva Cla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769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Calisto MT</vt:lpstr>
      <vt:lpstr>Raleway</vt:lpstr>
      <vt:lpstr>Trebuchet MS</vt:lpstr>
      <vt:lpstr>Wingdings 2</vt:lpstr>
      <vt:lpstr>Inatel cas@viva escuro</vt:lpstr>
      <vt:lpstr>Inatel cas@viva Claro</vt:lpstr>
      <vt:lpstr>Ardósia</vt:lpstr>
      <vt:lpstr>Inatel cas@viva</vt:lpstr>
      <vt:lpstr>Apresentação do PowerPoint</vt:lpstr>
      <vt:lpstr>Excel</vt:lpstr>
      <vt:lpstr>Microsoft Excel 2010</vt:lpstr>
      <vt:lpstr>Apresentação do PowerPoint</vt:lpstr>
      <vt:lpstr>Células, colunas e linhas</vt:lpstr>
      <vt:lpstr>Funções</vt:lpstr>
      <vt:lpstr>Texto em células </vt:lpstr>
      <vt:lpstr>Formatos de números</vt:lpstr>
      <vt:lpstr>Atividade 01</vt:lpstr>
      <vt:lpstr>Preenchimento automático</vt:lpstr>
      <vt:lpstr>Tabuada</vt:lpstr>
      <vt:lpstr>Introdução a Fórmulas</vt:lpstr>
      <vt:lpstr>Introdução a Fórmulas</vt:lpstr>
      <vt:lpstr>Introdução a Fórmulas</vt:lpstr>
      <vt:lpstr>Introdução a Fórmulas</vt:lpstr>
      <vt:lpstr>Introdução a Fórmulas</vt:lpstr>
      <vt:lpstr>Introdução a Fórmulas</vt:lpstr>
      <vt:lpstr>Exercício Prático</vt:lpstr>
      <vt:lpstr>Exercício Prático</vt:lpstr>
      <vt:lpstr>Resposta:</vt:lpstr>
      <vt:lpstr>Dúvidas??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Natan Barreto de Paula</dc:creator>
  <cp:lastModifiedBy>Paulo Henrique Ribeiro Pivoto</cp:lastModifiedBy>
  <cp:revision>189</cp:revision>
  <dcterms:created xsi:type="dcterms:W3CDTF">2023-01-31T13:45:50Z</dcterms:created>
  <dcterms:modified xsi:type="dcterms:W3CDTF">2024-04-23T17:47:07Z</dcterms:modified>
</cp:coreProperties>
</file>